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68" r:id="rId2"/>
    <p:sldId id="267" r:id="rId3"/>
    <p:sldId id="271" r:id="rId4"/>
    <p:sldId id="273" r:id="rId5"/>
    <p:sldId id="280" r:id="rId6"/>
    <p:sldId id="274" r:id="rId7"/>
    <p:sldId id="278" r:id="rId8"/>
    <p:sldId id="275" r:id="rId9"/>
    <p:sldId id="284" r:id="rId10"/>
    <p:sldId id="285" r:id="rId11"/>
    <p:sldId id="286" r:id="rId12"/>
    <p:sldId id="287" r:id="rId13"/>
    <p:sldId id="288" r:id="rId14"/>
    <p:sldId id="289" r:id="rId15"/>
    <p:sldId id="290" r:id="rId16"/>
    <p:sldId id="282" r:id="rId17"/>
    <p:sldId id="281" r:id="rId18"/>
    <p:sldId id="283" r:id="rId19"/>
    <p:sldId id="279" r:id="rId20"/>
    <p:sldId id="265"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12" autoAdjust="0"/>
    <p:restoredTop sz="94660"/>
  </p:normalViewPr>
  <p:slideViewPr>
    <p:cSldViewPr>
      <p:cViewPr varScale="1">
        <p:scale>
          <a:sx n="78" d="100"/>
          <a:sy n="78" d="100"/>
        </p:scale>
        <p:origin x="1613" y="4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5486400" cy="914400"/>
          </a:xfrm>
        </p:spPr>
        <p:txBody>
          <a:bodyPr/>
          <a:lstStyle>
            <a:lvl1pPr>
              <a:defRPr sz="3200" b="1">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533400" y="1371600"/>
            <a:ext cx="8153400" cy="47244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fld id="{1D5BB0C6-8FC1-47C0-B737-D54E21B5B868}" type="datetimeFigureOut">
              <a:rPr lang="en-US" smtClean="0"/>
              <a:pPr/>
              <a:t>5/2/2024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p:transition advTm="4000">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0" descr="LOGO.gif"/>
          <p:cNvPicPr>
            <a:picLocks noChangeAspect="1"/>
          </p:cNvPicPr>
          <p:nvPr/>
        </p:nvPicPr>
        <p:blipFill>
          <a:blip r:embed="rId2"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5" name="Group 7"/>
          <p:cNvGrpSpPr>
            <a:grpSpLocks/>
          </p:cNvGrpSpPr>
          <p:nvPr/>
        </p:nvGrpSpPr>
        <p:grpSpPr bwMode="auto">
          <a:xfrm>
            <a:off x="6146800" y="0"/>
            <a:ext cx="2997200" cy="876300"/>
            <a:chOff x="6096000" y="3924300"/>
            <a:chExt cx="2997200" cy="876300"/>
          </a:xfrm>
        </p:grpSpPr>
        <p:sp>
          <p:nvSpPr>
            <p:cNvPr id="6"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7" name="Picture 9" descr="LOGO.gif"/>
            <p:cNvPicPr>
              <a:picLocks noChangeAspect="1"/>
            </p:cNvPicPr>
            <p:nvPr/>
          </p:nvPicPr>
          <p:blipFill>
            <a:blip r:embed="rId2" cstate="print"/>
            <a:srcRect b="10713"/>
            <a:stretch>
              <a:fillRect/>
            </a:stretch>
          </p:blipFill>
          <p:spPr bwMode="auto">
            <a:xfrm>
              <a:off x="6502400" y="4152900"/>
              <a:ext cx="2057400" cy="635000"/>
            </a:xfrm>
            <a:prstGeom prst="rect">
              <a:avLst/>
            </a:prstGeom>
            <a:noFill/>
            <a:ln w="9525">
              <a:noFill/>
              <a:miter lim="800000"/>
              <a:headEnd/>
              <a:tailEnd/>
            </a:ln>
          </p:spPr>
        </p:pic>
        <p:sp>
          <p:nvSpPr>
            <p:cNvPr id="8" name="Rectangle 7"/>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9" name="Picture 15" descr="logo.jpg"/>
          <p:cNvPicPr>
            <a:picLocks noChangeAspect="1"/>
          </p:cNvPicPr>
          <p:nvPr/>
        </p:nvPicPr>
        <p:blipFill>
          <a:blip r:embed="rId3" cstate="print"/>
          <a:srcRect/>
          <a:stretch>
            <a:fillRect/>
          </a:stretch>
        </p:blipFill>
        <p:spPr bwMode="auto">
          <a:xfrm>
            <a:off x="6553200" y="228600"/>
            <a:ext cx="1920875" cy="609600"/>
          </a:xfrm>
          <a:prstGeom prst="rect">
            <a:avLst/>
          </a:prstGeom>
          <a:noFill/>
          <a:ln w="9525">
            <a:noFill/>
            <a:miter lim="800000"/>
            <a:headEnd/>
            <a:tailEnd/>
          </a:ln>
        </p:spPr>
      </p:pic>
      <p:sp>
        <p:nvSpPr>
          <p:cNvPr id="2" name="Title 1"/>
          <p:cNvSpPr>
            <a:spLocks noGrp="1"/>
          </p:cNvSpPr>
          <p:nvPr>
            <p:ph type="title"/>
          </p:nvPr>
        </p:nvSpPr>
        <p:spPr/>
        <p:txBody>
          <a:bodyPr/>
          <a:lstStyle>
            <a:lvl1pPr>
              <a:defRPr sz="3200">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200">
                <a:latin typeface="Times New Roman" panose="02020603050405020304" pitchFamily="18" charset="0"/>
                <a:cs typeface="Times New Roman" panose="02020603050405020304" pitchFamily="18" charset="0"/>
              </a:defRPr>
            </a:lvl1pPr>
            <a:lvl2pPr>
              <a:defRPr sz="2200">
                <a:latin typeface="Times New Roman" panose="02020603050405020304" pitchFamily="18" charset="0"/>
                <a:cs typeface="Times New Roman" panose="02020603050405020304" pitchFamily="18" charset="0"/>
              </a:defRPr>
            </a:lvl2pPr>
            <a:lvl3pPr>
              <a:defRPr sz="2200">
                <a:latin typeface="Times New Roman" panose="02020603050405020304" pitchFamily="18" charset="0"/>
                <a:cs typeface="Times New Roman" panose="02020603050405020304" pitchFamily="18" charset="0"/>
              </a:defRPr>
            </a:lvl3pPr>
            <a:lvl4pPr>
              <a:defRPr sz="2200">
                <a:latin typeface="Times New Roman" panose="02020603050405020304" pitchFamily="18" charset="0"/>
                <a:cs typeface="Times New Roman" panose="02020603050405020304" pitchFamily="18" charset="0"/>
              </a:defRPr>
            </a:lvl4pPr>
            <a:lvl5pPr>
              <a:defRPr sz="220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p:cNvSpPr>
            <a:spLocks noGrp="1"/>
          </p:cNvSpPr>
          <p:nvPr>
            <p:ph type="dt" sz="half" idx="10"/>
          </p:nvPr>
        </p:nvSpPr>
        <p:spPr/>
        <p:txBody>
          <a:bodyPr/>
          <a:lstStyle>
            <a:lvl1pPr>
              <a:defRPr/>
            </a:lvl1pPr>
          </a:lstStyle>
          <a:p>
            <a:fld id="{1D5BB0C6-8FC1-47C0-B737-D54E21B5B868}" type="datetimeFigureOut">
              <a:rPr lang="en-US" smtClean="0"/>
              <a:pPr/>
              <a:t>5/2/2024</a:t>
            </a:fld>
            <a:endParaRPr lang="en-US"/>
          </a:p>
        </p:txBody>
      </p:sp>
      <p:sp>
        <p:nvSpPr>
          <p:cNvPr id="11" name="Footer Placeholder 4"/>
          <p:cNvSpPr>
            <a:spLocks noGrp="1"/>
          </p:cNvSpPr>
          <p:nvPr>
            <p:ph type="ftr" sz="quarter" idx="11"/>
          </p:nvPr>
        </p:nvSpPr>
        <p:spPr/>
        <p:txBody>
          <a:bodyPr/>
          <a:lstStyle>
            <a:lvl1pPr>
              <a:defRPr/>
            </a:lvl1pPr>
          </a:lstStyle>
          <a:p>
            <a:endParaRPr lang="en-US"/>
          </a:p>
        </p:txBody>
      </p:sp>
      <p:sp>
        <p:nvSpPr>
          <p:cNvPr id="12"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p:transition advTm="4000">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5BB0C6-8FC1-47C0-B737-D54E21B5B868}" type="datetimeFigureOut">
              <a:rPr lang="en-US" smtClean="0"/>
              <a:pPr/>
              <a:t>5/2/2024</a:t>
            </a:fld>
            <a:endParaRPr lang="en-US"/>
          </a:p>
        </p:txBody>
      </p:sp>
      <p:sp>
        <p:nvSpPr>
          <p:cNvPr id="24" name="Footer Placeholder 23"/>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8887D6-2A35-42AC-99C1-5E14D32EE4CF}" type="slidenum">
              <a:rPr lang="en-US" smtClean="0"/>
              <a:pPr/>
              <a:t>‹#›</a:t>
            </a:fld>
            <a:endParaRPr lang="en-US"/>
          </a:p>
        </p:txBody>
      </p:sp>
    </p:spTree>
  </p:cSld>
  <p:clrMapOvr>
    <a:masterClrMapping/>
  </p:clrMapOvr>
  <p:transition advTm="4000">
    <p:cut/>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6477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371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b="1">
                <a:solidFill>
                  <a:srgbClr val="0070C0"/>
                </a:solidFill>
                <a:latin typeface="Times New Roman" pitchFamily="18" charset="0"/>
                <a:cs typeface="Times New Roman" pitchFamily="18" charset="0"/>
              </a:defRPr>
            </a:lvl1pPr>
          </a:lstStyle>
          <a:p>
            <a:fld id="{1D5BB0C6-8FC1-47C0-B737-D54E21B5B868}" type="datetimeFigureOut">
              <a:rPr lang="en-US" smtClean="0"/>
              <a:pPr/>
              <a:t>5/2/2024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b="1">
                <a:solidFill>
                  <a:srgbClr val="0070C0"/>
                </a:solidFill>
                <a:latin typeface="Times New Roman" pitchFamily="18" charset="0"/>
                <a:ea typeface="ＭＳ Ｐゴシック" charset="-128"/>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b="1">
                <a:solidFill>
                  <a:srgbClr val="0070C0"/>
                </a:solidFill>
                <a:latin typeface="Times New Roman" pitchFamily="18" charset="0"/>
                <a:cs typeface="Times New Roman" pitchFamily="18" charset="0"/>
              </a:defRPr>
            </a:lvl1pPr>
          </a:lstStyle>
          <a:p>
            <a:fld id="{0F8887D6-2A35-42AC-99C1-5E14D32EE4CF}" type="slidenum">
              <a:rPr lang="en-US" smtClean="0"/>
              <a:pPr/>
              <a:t>‹#›</a:t>
            </a:fld>
            <a:endParaRPr lang="en-US"/>
          </a:p>
        </p:txBody>
      </p:sp>
      <p:sp>
        <p:nvSpPr>
          <p:cNvPr id="1031" name="Rectangle 11"/>
          <p:cNvSpPr>
            <a:spLocks noChangeArrowheads="1"/>
          </p:cNvSpPr>
          <p:nvPr/>
        </p:nvSpPr>
        <p:spPr bwMode="auto">
          <a:xfrm>
            <a:off x="0" y="0"/>
            <a:ext cx="91440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sp>
        <p:nvSpPr>
          <p:cNvPr id="8" name="Rectangle 11"/>
          <p:cNvSpPr>
            <a:spLocks noChangeArrowheads="1"/>
          </p:cNvSpPr>
          <p:nvPr/>
        </p:nvSpPr>
        <p:spPr bwMode="auto">
          <a:xfrm flipV="1">
            <a:off x="0" y="6705600"/>
            <a:ext cx="9144000" cy="198116"/>
          </a:xfrm>
          <a:prstGeom prst="rect">
            <a:avLst/>
          </a:prstGeom>
          <a:solidFill>
            <a:srgbClr val="FF0000"/>
          </a:solidFill>
          <a:ln w="9525">
            <a:noFill/>
            <a:miter lim="800000"/>
            <a:headEnd/>
            <a:tailEnd/>
          </a:ln>
          <a:effectLst/>
          <a:scene3d>
            <a:camera prst="orthographicFront"/>
            <a:lightRig rig="threePt" dir="t"/>
          </a:scene3d>
          <a:sp3d>
            <a:bevelB/>
          </a:sp3d>
        </p:spPr>
        <p:txBody>
          <a:bodyPr wrap="none" anchor="ctr"/>
          <a:lstStyle/>
          <a:p>
            <a:pPr>
              <a:defRPr/>
            </a:pPr>
            <a:endParaRPr lang="en-US">
              <a:latin typeface="Calibri" charset="0"/>
              <a:ea typeface="ＭＳ Ｐゴシック" charset="-128"/>
            </a:endParaRPr>
          </a:p>
        </p:txBody>
      </p:sp>
      <p:pic>
        <p:nvPicPr>
          <p:cNvPr id="1035"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pic>
        <p:nvPicPr>
          <p:cNvPr id="1036"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2" name="Group 7"/>
          <p:cNvGrpSpPr>
            <a:grpSpLocks/>
          </p:cNvGrpSpPr>
          <p:nvPr/>
        </p:nvGrpSpPr>
        <p:grpSpPr bwMode="auto">
          <a:xfrm>
            <a:off x="6146800" y="0"/>
            <a:ext cx="2997200" cy="876300"/>
            <a:chOff x="6096000" y="3924300"/>
            <a:chExt cx="2997200" cy="876300"/>
          </a:xfrm>
        </p:grpSpPr>
        <p:sp>
          <p:nvSpPr>
            <p:cNvPr id="1039"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1040" name="Picture 9" descr="LOGO.gif"/>
            <p:cNvPicPr>
              <a:picLocks noChangeAspect="1"/>
            </p:cNvPicPr>
            <p:nvPr/>
          </p:nvPicPr>
          <p:blipFill>
            <a:blip r:embed="rId5" cstate="print"/>
            <a:srcRect b="10713"/>
            <a:stretch>
              <a:fillRect/>
            </a:stretch>
          </p:blipFill>
          <p:spPr bwMode="auto">
            <a:xfrm>
              <a:off x="6502400" y="4152900"/>
              <a:ext cx="2057400" cy="635000"/>
            </a:xfrm>
            <a:prstGeom prst="rect">
              <a:avLst/>
            </a:prstGeom>
            <a:noFill/>
            <a:ln w="9525">
              <a:noFill/>
              <a:miter lim="800000"/>
              <a:headEnd/>
              <a:tailEnd/>
            </a:ln>
          </p:spPr>
        </p:pic>
        <p:sp>
          <p:nvSpPr>
            <p:cNvPr id="19" name="Rectangle 18"/>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38" name="Picture 15" descr="logo.jpg"/>
          <p:cNvPicPr>
            <a:picLocks noChangeAspect="1"/>
          </p:cNvPicPr>
          <p:nvPr/>
        </p:nvPicPr>
        <p:blipFill>
          <a:blip r:embed="rId6" cstate="print"/>
          <a:srcRect/>
          <a:stretch>
            <a:fillRect/>
          </a:stretch>
        </p:blipFill>
        <p:spPr bwMode="auto">
          <a:xfrm>
            <a:off x="6553200" y="228600"/>
            <a:ext cx="1920875" cy="6096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transition advTm="4000">
    <p:cut/>
  </p:transition>
  <p:txStyles>
    <p:titleStyle>
      <a:lvl1pPr algn="ctr" rtl="0" eaLnBrk="1" fontAlgn="base" hangingPunct="1">
        <a:spcBef>
          <a:spcPct val="0"/>
        </a:spcBef>
        <a:spcAft>
          <a:spcPct val="0"/>
        </a:spcAft>
        <a:defRPr sz="3000" kern="1200">
          <a:solidFill>
            <a:schemeClr val="tx1"/>
          </a:solidFill>
          <a:latin typeface="+mj-lt"/>
          <a:ea typeface="MS PGothic"/>
          <a:cs typeface="MS PGothic"/>
        </a:defRPr>
      </a:lvl1pPr>
      <a:lvl2pPr algn="ctr" rtl="0" eaLnBrk="1" fontAlgn="base" hangingPunct="1">
        <a:spcBef>
          <a:spcPct val="0"/>
        </a:spcBef>
        <a:spcAft>
          <a:spcPct val="0"/>
        </a:spcAft>
        <a:defRPr sz="3000">
          <a:solidFill>
            <a:schemeClr val="tx1"/>
          </a:solidFill>
          <a:latin typeface="Calibri" charset="0"/>
          <a:ea typeface="MS PGothic"/>
          <a:cs typeface="MS PGothic"/>
        </a:defRPr>
      </a:lvl2pPr>
      <a:lvl3pPr algn="ctr" rtl="0" eaLnBrk="1" fontAlgn="base" hangingPunct="1">
        <a:spcBef>
          <a:spcPct val="0"/>
        </a:spcBef>
        <a:spcAft>
          <a:spcPct val="0"/>
        </a:spcAft>
        <a:defRPr sz="3000">
          <a:solidFill>
            <a:schemeClr val="tx1"/>
          </a:solidFill>
          <a:latin typeface="Calibri" charset="0"/>
          <a:ea typeface="MS PGothic"/>
          <a:cs typeface="MS PGothic"/>
        </a:defRPr>
      </a:lvl3pPr>
      <a:lvl4pPr algn="ctr" rtl="0" eaLnBrk="1" fontAlgn="base" hangingPunct="1">
        <a:spcBef>
          <a:spcPct val="0"/>
        </a:spcBef>
        <a:spcAft>
          <a:spcPct val="0"/>
        </a:spcAft>
        <a:defRPr sz="3000">
          <a:solidFill>
            <a:schemeClr val="tx1"/>
          </a:solidFill>
          <a:latin typeface="Calibri" charset="0"/>
          <a:ea typeface="MS PGothic"/>
          <a:cs typeface="MS PGothic"/>
        </a:defRPr>
      </a:lvl4pPr>
      <a:lvl5pPr algn="ctr" rtl="0" eaLnBrk="1" fontAlgn="base" hangingPunct="1">
        <a:spcBef>
          <a:spcPct val="0"/>
        </a:spcBef>
        <a:spcAft>
          <a:spcPct val="0"/>
        </a:spcAft>
        <a:defRPr sz="3000">
          <a:solidFill>
            <a:schemeClr val="tx1"/>
          </a:solidFill>
          <a:latin typeface="Calibri" charset="0"/>
          <a:ea typeface="MS PGothic"/>
          <a:cs typeface="MS PGothic"/>
        </a:defRPr>
      </a:lvl5pPr>
      <a:lvl6pPr marL="457200" algn="ctr" rtl="0" eaLnBrk="1" fontAlgn="base" hangingPunct="1">
        <a:spcBef>
          <a:spcPct val="0"/>
        </a:spcBef>
        <a:spcAft>
          <a:spcPct val="0"/>
        </a:spcAft>
        <a:defRPr sz="3000">
          <a:solidFill>
            <a:schemeClr val="tx1"/>
          </a:solidFill>
          <a:latin typeface="Calibri" charset="0"/>
          <a:ea typeface="ＭＳ Ｐゴシック" charset="-128"/>
        </a:defRPr>
      </a:lvl6pPr>
      <a:lvl7pPr marL="914400" algn="ctr" rtl="0" eaLnBrk="1" fontAlgn="base" hangingPunct="1">
        <a:spcBef>
          <a:spcPct val="0"/>
        </a:spcBef>
        <a:spcAft>
          <a:spcPct val="0"/>
        </a:spcAft>
        <a:defRPr sz="3000">
          <a:solidFill>
            <a:schemeClr val="tx1"/>
          </a:solidFill>
          <a:latin typeface="Calibri" charset="0"/>
          <a:ea typeface="ＭＳ Ｐゴシック" charset="-128"/>
        </a:defRPr>
      </a:lvl7pPr>
      <a:lvl8pPr marL="1371600" algn="ctr" rtl="0" eaLnBrk="1" fontAlgn="base" hangingPunct="1">
        <a:spcBef>
          <a:spcPct val="0"/>
        </a:spcBef>
        <a:spcAft>
          <a:spcPct val="0"/>
        </a:spcAft>
        <a:defRPr sz="3000">
          <a:solidFill>
            <a:schemeClr val="tx1"/>
          </a:solidFill>
          <a:latin typeface="Calibri" charset="0"/>
          <a:ea typeface="ＭＳ Ｐゴシック" charset="-128"/>
        </a:defRPr>
      </a:lvl8pPr>
      <a:lvl9pPr marL="1828800" algn="ctr" rtl="0" eaLnBrk="1" fontAlgn="base" hangingPunct="1">
        <a:spcBef>
          <a:spcPct val="0"/>
        </a:spcBef>
        <a:spcAft>
          <a:spcPct val="0"/>
        </a:spcAft>
        <a:defRPr sz="3000">
          <a:solidFill>
            <a:schemeClr val="tx1"/>
          </a:solidFill>
          <a:latin typeface="Calibri" charset="0"/>
          <a:ea typeface="ＭＳ Ｐゴシック" charset="-128"/>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S PGothic"/>
          <a:cs typeface="MS PGothic"/>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S PGothic"/>
          <a:cs typeface="MS PGothic"/>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S PGothic"/>
          <a:cs typeface="MS PGothic"/>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www.w3schools.com/" TargetMode="External"/><Relationship Id="rId2" Type="http://schemas.openxmlformats.org/officeDocument/2006/relationships/hyperlink" Target="https://developer.mozilla.org/en-US/docs/Web" TargetMode="External"/><Relationship Id="rId1" Type="http://schemas.openxmlformats.org/officeDocument/2006/relationships/slideLayout" Target="../slideLayouts/slideLayout3.xml"/><Relationship Id="rId5" Type="http://schemas.openxmlformats.org/officeDocument/2006/relationships/hyperlink" Target="https://www.codecademy.com/" TargetMode="External"/><Relationship Id="rId4" Type="http://schemas.openxmlformats.org/officeDocument/2006/relationships/hyperlink" Target="https://css-tricks.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59632" y="1196752"/>
            <a:ext cx="6624736" cy="1200329"/>
          </a:xfrm>
          <a:prstGeom prst="rect">
            <a:avLst/>
          </a:prstGeom>
          <a:noFill/>
        </p:spPr>
        <p:txBody>
          <a:bodyPr wrap="square" rtlCol="0">
            <a:spAutoFit/>
          </a:bodyPr>
          <a:lstStyle/>
          <a:p>
            <a:pPr algn="ctr"/>
            <a:r>
              <a:rPr lang="en-US" sz="3600" dirty="0">
                <a:solidFill>
                  <a:srgbClr val="FF0000"/>
                </a:solidFill>
                <a:latin typeface="Arial Black" pitchFamily="34" charset="0"/>
              </a:rPr>
              <a:t>Translucent Food Ecommerce website</a:t>
            </a:r>
          </a:p>
        </p:txBody>
      </p:sp>
      <p:sp>
        <p:nvSpPr>
          <p:cNvPr id="6" name="TextBox 5">
            <a:extLst>
              <a:ext uri="{FF2B5EF4-FFF2-40B4-BE49-F238E27FC236}">
                <a16:creationId xmlns:a16="http://schemas.microsoft.com/office/drawing/2014/main" id="{39596CC0-0544-9FD2-7AFD-B23ECB7AE8F4}"/>
              </a:ext>
            </a:extLst>
          </p:cNvPr>
          <p:cNvSpPr txBox="1"/>
          <p:nvPr/>
        </p:nvSpPr>
        <p:spPr>
          <a:xfrm>
            <a:off x="2104887" y="2636912"/>
            <a:ext cx="5112568" cy="2800767"/>
          </a:xfrm>
          <a:prstGeom prst="rect">
            <a:avLst/>
          </a:prstGeom>
          <a:solidFill>
            <a:schemeClr val="accent6">
              <a:lumMod val="60000"/>
              <a:lumOff val="40000"/>
            </a:schemeClr>
          </a:solidFill>
        </p:spPr>
        <p:txBody>
          <a:bodyPr wrap="square" rtlCol="0">
            <a:spAutoFit/>
          </a:bodyPr>
          <a:lstStyle/>
          <a:p>
            <a:pPr algn="just"/>
            <a:r>
              <a:rPr lang="en-US" sz="2000" dirty="0"/>
              <a:t>Team Details:  </a:t>
            </a:r>
          </a:p>
          <a:p>
            <a:pPr algn="just"/>
            <a:r>
              <a:rPr lang="en-US" sz="2000" dirty="0"/>
              <a:t>	Janvi Sethi-2210990431</a:t>
            </a:r>
          </a:p>
          <a:p>
            <a:pPr algn="just"/>
            <a:r>
              <a:rPr lang="en-US" sz="2000" dirty="0"/>
              <a:t>                Jasneet Singh-2210990452</a:t>
            </a:r>
          </a:p>
          <a:p>
            <a:pPr algn="just"/>
            <a:r>
              <a:rPr lang="en-US" sz="2000" dirty="0"/>
              <a:t>                Jasleen -2210990447</a:t>
            </a:r>
          </a:p>
          <a:p>
            <a:pPr algn="just"/>
            <a:r>
              <a:rPr lang="en-US" sz="2000" dirty="0"/>
              <a:t>                Kunal-22109905</a:t>
            </a:r>
          </a:p>
          <a:p>
            <a:pPr algn="just"/>
            <a:endParaRPr lang="en-US" dirty="0"/>
          </a:p>
          <a:p>
            <a:pPr algn="just"/>
            <a:r>
              <a:rPr lang="en-US" sz="2000" dirty="0">
                <a:latin typeface="Times New Roman" pitchFamily="18" charset="0"/>
                <a:cs typeface="Times New Roman" pitchFamily="18" charset="0"/>
              </a:rPr>
              <a:t>Faculty Coordinator: Dr. Baljit Kaur</a:t>
            </a:r>
          </a:p>
          <a:p>
            <a:pPr algn="just"/>
            <a:r>
              <a:rPr lang="en-US" sz="2000" dirty="0">
                <a:solidFill>
                  <a:schemeClr val="bg1"/>
                </a:solidFill>
                <a:latin typeface="Times New Roman" pitchFamily="18" charset="0"/>
                <a:cs typeface="Times New Roman" pitchFamily="18" charset="0"/>
              </a:rPr>
              <a:t>                                   </a:t>
            </a:r>
            <a:r>
              <a:rPr lang="en-US" sz="2000" dirty="0">
                <a:latin typeface="Times New Roman" pitchFamily="18" charset="0"/>
                <a:cs typeface="Times New Roman" pitchFamily="18" charset="0"/>
              </a:rPr>
              <a:t>Mr. Vikas Patel</a:t>
            </a:r>
            <a:endParaRPr lang="en-US" dirty="0"/>
          </a:p>
          <a:p>
            <a:r>
              <a:rPr lang="en-US" dirty="0">
                <a:solidFill>
                  <a:schemeClr val="bg1"/>
                </a:solidFill>
              </a:rPr>
              <a:t>                 </a:t>
            </a:r>
          </a:p>
        </p:txBody>
      </p:sp>
      <p:sp>
        <p:nvSpPr>
          <p:cNvPr id="9" name="TextBox 8"/>
          <p:cNvSpPr txBox="1"/>
          <p:nvPr/>
        </p:nvSpPr>
        <p:spPr>
          <a:xfrm>
            <a:off x="1098452" y="5635082"/>
            <a:ext cx="6947095" cy="707886"/>
          </a:xfrm>
          <a:prstGeom prst="rect">
            <a:avLst/>
          </a:prstGeom>
          <a:noFill/>
        </p:spPr>
        <p:txBody>
          <a:bodyPr wrap="none" rtlCol="0">
            <a:spAutoFit/>
          </a:bodyPr>
          <a:lstStyle/>
          <a:p>
            <a:r>
              <a:rPr lang="en-US" sz="2000" b="1" dirty="0" err="1">
                <a:solidFill>
                  <a:srgbClr val="FF0000"/>
                </a:solidFill>
                <a:latin typeface="Times New Roman" pitchFamily="18" charset="0"/>
                <a:cs typeface="Times New Roman" pitchFamily="18" charset="0"/>
              </a:rPr>
              <a:t>Chitkara</a:t>
            </a:r>
            <a:r>
              <a:rPr lang="en-US" sz="2000" b="1" dirty="0">
                <a:solidFill>
                  <a:srgbClr val="FF0000"/>
                </a:solidFill>
                <a:latin typeface="Times New Roman" pitchFamily="18" charset="0"/>
                <a:cs typeface="Times New Roman" pitchFamily="18" charset="0"/>
              </a:rPr>
              <a:t> University Institute of Engineering and Technology, </a:t>
            </a:r>
          </a:p>
          <a:p>
            <a:pPr algn="ctr"/>
            <a:r>
              <a:rPr lang="en-US" sz="2000" b="1" dirty="0" err="1">
                <a:solidFill>
                  <a:srgbClr val="FF0000"/>
                </a:solidFill>
                <a:latin typeface="Times New Roman" pitchFamily="18" charset="0"/>
                <a:cs typeface="Times New Roman" pitchFamily="18" charset="0"/>
              </a:rPr>
              <a:t>Chitkara</a:t>
            </a:r>
            <a:r>
              <a:rPr lang="en-US" sz="2000" b="1" dirty="0">
                <a:solidFill>
                  <a:srgbClr val="FF0000"/>
                </a:solidFill>
                <a:latin typeface="Times New Roman" pitchFamily="18" charset="0"/>
                <a:cs typeface="Times New Roman" pitchFamily="18" charset="0"/>
              </a:rPr>
              <a:t> University, Punjab</a:t>
            </a:r>
          </a:p>
        </p:txBody>
      </p:sp>
    </p:spTree>
  </p:cSld>
  <p:clrMapOvr>
    <a:masterClrMapping/>
  </p:clrMapOvr>
  <p:transition advTm="4000">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8A6ECC-ACBD-9E14-5D42-F00027BF36FC}"/>
              </a:ext>
            </a:extLst>
          </p:cNvPr>
          <p:cNvSpPr>
            <a:spLocks noGrp="1"/>
          </p:cNvSpPr>
          <p:nvPr>
            <p:ph idx="1"/>
          </p:nvPr>
        </p:nvSpPr>
        <p:spPr/>
        <p:txBody>
          <a:bodyPr/>
          <a:lstStyle/>
          <a:p>
            <a:r>
              <a:rPr lang="en-US" dirty="0"/>
              <a:t>Menu page</a:t>
            </a:r>
          </a:p>
          <a:p>
            <a:endParaRPr lang="en-IN" dirty="0"/>
          </a:p>
        </p:txBody>
      </p:sp>
      <p:pic>
        <p:nvPicPr>
          <p:cNvPr id="5" name="Picture 4">
            <a:extLst>
              <a:ext uri="{FF2B5EF4-FFF2-40B4-BE49-F238E27FC236}">
                <a16:creationId xmlns:a16="http://schemas.microsoft.com/office/drawing/2014/main" id="{6A41987A-2DA4-9035-418E-A0A7699BEA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604" y="1916832"/>
            <a:ext cx="7128792" cy="4104456"/>
          </a:xfrm>
          <a:prstGeom prst="rect">
            <a:avLst/>
          </a:prstGeom>
        </p:spPr>
      </p:pic>
    </p:spTree>
    <p:extLst>
      <p:ext uri="{BB962C8B-B14F-4D97-AF65-F5344CB8AC3E}">
        <p14:creationId xmlns:p14="http://schemas.microsoft.com/office/powerpoint/2010/main" val="3487353152"/>
      </p:ext>
    </p:extLst>
  </p:cSld>
  <p:clrMapOvr>
    <a:masterClrMapping/>
  </p:clrMapOvr>
  <p:transition advTm="4000">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5C7B9A-DBF0-6C0B-3210-4086C8032D2A}"/>
              </a:ext>
            </a:extLst>
          </p:cNvPr>
          <p:cNvSpPr>
            <a:spLocks noGrp="1"/>
          </p:cNvSpPr>
          <p:nvPr>
            <p:ph idx="1"/>
          </p:nvPr>
        </p:nvSpPr>
        <p:spPr/>
        <p:txBody>
          <a:bodyPr/>
          <a:lstStyle/>
          <a:p>
            <a:r>
              <a:rPr lang="en-US" dirty="0"/>
              <a:t>Add to cart page</a:t>
            </a:r>
          </a:p>
          <a:p>
            <a:endParaRPr lang="en-IN" dirty="0"/>
          </a:p>
        </p:txBody>
      </p:sp>
      <p:pic>
        <p:nvPicPr>
          <p:cNvPr id="5" name="Picture 4">
            <a:extLst>
              <a:ext uri="{FF2B5EF4-FFF2-40B4-BE49-F238E27FC236}">
                <a16:creationId xmlns:a16="http://schemas.microsoft.com/office/drawing/2014/main" id="{B9CE862C-270C-B789-B535-8EA507ED60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528" y="1988840"/>
            <a:ext cx="3876742" cy="2025655"/>
          </a:xfrm>
          <a:prstGeom prst="rect">
            <a:avLst/>
          </a:prstGeom>
        </p:spPr>
      </p:pic>
      <p:pic>
        <p:nvPicPr>
          <p:cNvPr id="7" name="Picture 6">
            <a:extLst>
              <a:ext uri="{FF2B5EF4-FFF2-40B4-BE49-F238E27FC236}">
                <a16:creationId xmlns:a16="http://schemas.microsoft.com/office/drawing/2014/main" id="{88BD6F87-7812-8634-A298-6432C1E9FB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5092" y="1988840"/>
            <a:ext cx="3866274" cy="2025655"/>
          </a:xfrm>
          <a:prstGeom prst="rect">
            <a:avLst/>
          </a:prstGeom>
        </p:spPr>
      </p:pic>
      <p:pic>
        <p:nvPicPr>
          <p:cNvPr id="9" name="Picture 8">
            <a:extLst>
              <a:ext uri="{FF2B5EF4-FFF2-40B4-BE49-F238E27FC236}">
                <a16:creationId xmlns:a16="http://schemas.microsoft.com/office/drawing/2014/main" id="{2F6EC103-9622-C5F0-B6A0-33B91E74AA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3979" y="4365104"/>
            <a:ext cx="7256041" cy="1937251"/>
          </a:xfrm>
          <a:prstGeom prst="rect">
            <a:avLst/>
          </a:prstGeom>
        </p:spPr>
      </p:pic>
    </p:spTree>
    <p:extLst>
      <p:ext uri="{BB962C8B-B14F-4D97-AF65-F5344CB8AC3E}">
        <p14:creationId xmlns:p14="http://schemas.microsoft.com/office/powerpoint/2010/main" val="3959698512"/>
      </p:ext>
    </p:extLst>
  </p:cSld>
  <p:clrMapOvr>
    <a:masterClrMapping/>
  </p:clrMapOvr>
  <p:transition advTm="4000">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DB181A-55E1-D3E6-DD7F-D34CF4811792}"/>
              </a:ext>
            </a:extLst>
          </p:cNvPr>
          <p:cNvSpPr>
            <a:spLocks noGrp="1"/>
          </p:cNvSpPr>
          <p:nvPr>
            <p:ph idx="1"/>
          </p:nvPr>
        </p:nvSpPr>
        <p:spPr/>
        <p:txBody>
          <a:bodyPr/>
          <a:lstStyle/>
          <a:p>
            <a:r>
              <a:rPr lang="en-US" dirty="0"/>
              <a:t>Check out page</a:t>
            </a:r>
          </a:p>
          <a:p>
            <a:endParaRPr lang="en-IN" dirty="0"/>
          </a:p>
        </p:txBody>
      </p:sp>
      <p:pic>
        <p:nvPicPr>
          <p:cNvPr id="5" name="Picture 4">
            <a:extLst>
              <a:ext uri="{FF2B5EF4-FFF2-40B4-BE49-F238E27FC236}">
                <a16:creationId xmlns:a16="http://schemas.microsoft.com/office/drawing/2014/main" id="{C8421C92-7035-52DF-A07C-B203151450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4233" y="1988840"/>
            <a:ext cx="6115533" cy="4104456"/>
          </a:xfrm>
          <a:prstGeom prst="rect">
            <a:avLst/>
          </a:prstGeom>
        </p:spPr>
      </p:pic>
    </p:spTree>
    <p:extLst>
      <p:ext uri="{BB962C8B-B14F-4D97-AF65-F5344CB8AC3E}">
        <p14:creationId xmlns:p14="http://schemas.microsoft.com/office/powerpoint/2010/main" val="1517817284"/>
      </p:ext>
    </p:extLst>
  </p:cSld>
  <p:clrMapOvr>
    <a:masterClrMapping/>
  </p:clrMapOvr>
  <p:transition advTm="4000">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49CE18-68F0-46F0-463B-7EB0A31C49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3668" y="1196752"/>
            <a:ext cx="5976664" cy="4584766"/>
          </a:xfrm>
          <a:prstGeom prst="rect">
            <a:avLst/>
          </a:prstGeom>
        </p:spPr>
      </p:pic>
    </p:spTree>
    <p:extLst>
      <p:ext uri="{BB962C8B-B14F-4D97-AF65-F5344CB8AC3E}">
        <p14:creationId xmlns:p14="http://schemas.microsoft.com/office/powerpoint/2010/main" val="826798733"/>
      </p:ext>
    </p:extLst>
  </p:cSld>
  <p:clrMapOvr>
    <a:masterClrMapping/>
  </p:clrMapOvr>
  <p:transition advTm="4000">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F8E56-B715-3DCA-9628-43C542772AD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A3F1532-5F60-7ADF-7CFB-C7E8FFCF4402}"/>
              </a:ext>
            </a:extLst>
          </p:cNvPr>
          <p:cNvSpPr>
            <a:spLocks noGrp="1"/>
          </p:cNvSpPr>
          <p:nvPr>
            <p:ph idx="1"/>
          </p:nvPr>
        </p:nvSpPr>
        <p:spPr/>
        <p:txBody>
          <a:bodyPr/>
          <a:lstStyle/>
          <a:p>
            <a:r>
              <a:rPr lang="en-US" dirty="0"/>
              <a:t>Contact us page </a:t>
            </a:r>
          </a:p>
          <a:p>
            <a:endParaRPr lang="en-IN" dirty="0"/>
          </a:p>
        </p:txBody>
      </p:sp>
      <p:pic>
        <p:nvPicPr>
          <p:cNvPr id="5" name="Picture 4">
            <a:extLst>
              <a:ext uri="{FF2B5EF4-FFF2-40B4-BE49-F238E27FC236}">
                <a16:creationId xmlns:a16="http://schemas.microsoft.com/office/drawing/2014/main" id="{D9CD8ABA-4471-4437-0962-430E3D4940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057" y="1916832"/>
            <a:ext cx="7343886" cy="4248472"/>
          </a:xfrm>
          <a:prstGeom prst="rect">
            <a:avLst/>
          </a:prstGeom>
        </p:spPr>
      </p:pic>
    </p:spTree>
    <p:extLst>
      <p:ext uri="{BB962C8B-B14F-4D97-AF65-F5344CB8AC3E}">
        <p14:creationId xmlns:p14="http://schemas.microsoft.com/office/powerpoint/2010/main" val="3392497642"/>
      </p:ext>
    </p:extLst>
  </p:cSld>
  <p:clrMapOvr>
    <a:masterClrMapping/>
  </p:clrMapOvr>
  <p:transition advTm="4000">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B3885-2136-3DC1-FBD2-A7F20F706B5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6774D10-756C-6635-C7C9-6BB74BAEF766}"/>
              </a:ext>
            </a:extLst>
          </p:cNvPr>
          <p:cNvSpPr>
            <a:spLocks noGrp="1"/>
          </p:cNvSpPr>
          <p:nvPr>
            <p:ph idx="1"/>
          </p:nvPr>
        </p:nvSpPr>
        <p:spPr/>
        <p:txBody>
          <a:bodyPr/>
          <a:lstStyle/>
          <a:p>
            <a:r>
              <a:rPr lang="en-US" dirty="0"/>
              <a:t>Review page </a:t>
            </a:r>
          </a:p>
          <a:p>
            <a:endParaRPr lang="en-IN" dirty="0"/>
          </a:p>
        </p:txBody>
      </p:sp>
      <p:pic>
        <p:nvPicPr>
          <p:cNvPr id="5" name="Picture 4">
            <a:extLst>
              <a:ext uri="{FF2B5EF4-FFF2-40B4-BE49-F238E27FC236}">
                <a16:creationId xmlns:a16="http://schemas.microsoft.com/office/drawing/2014/main" id="{225C3C78-07E1-1965-B3C2-27C7140DF8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1988840"/>
            <a:ext cx="7056784" cy="4302714"/>
          </a:xfrm>
          <a:prstGeom prst="rect">
            <a:avLst/>
          </a:prstGeom>
        </p:spPr>
      </p:pic>
    </p:spTree>
    <p:extLst>
      <p:ext uri="{BB962C8B-B14F-4D97-AF65-F5344CB8AC3E}">
        <p14:creationId xmlns:p14="http://schemas.microsoft.com/office/powerpoint/2010/main" val="2631516533"/>
      </p:ext>
    </p:extLst>
  </p:cSld>
  <p:clrMapOvr>
    <a:masterClrMapping/>
  </p:clrMapOvr>
  <p:transition advTm="4000">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174932"/>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Target Audience:</a:t>
            </a:r>
          </a:p>
        </p:txBody>
      </p:sp>
      <p:sp>
        <p:nvSpPr>
          <p:cNvPr id="3" name="Rectangle 2"/>
          <p:cNvSpPr/>
          <p:nvPr/>
        </p:nvSpPr>
        <p:spPr>
          <a:xfrm>
            <a:off x="395536" y="1196752"/>
            <a:ext cx="8136904" cy="4547527"/>
          </a:xfrm>
          <a:prstGeom prst="rect">
            <a:avLst/>
          </a:prstGeom>
        </p:spPr>
        <p:txBody>
          <a:bodyPr wrap="square">
            <a:spAutoFit/>
          </a:bodyPr>
          <a:lstStyle/>
          <a:p>
            <a:pPr>
              <a:lnSpc>
                <a:spcPct val="150000"/>
              </a:lnSpc>
            </a:pPr>
            <a:r>
              <a:rPr lang="en-US" sz="2800" dirty="0"/>
              <a:t>The target audience for translucent-food includes urban dwellers, office workers, busy families, and anyone who values convenience and quality in their dining choices. Whether it's a quick lunch at work, a cozy dinner at home, or a special occasion celebration, translucent-food will be there to fulfill their cravings and culinary desires.</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2227411426"/>
      </p:ext>
    </p:extLst>
  </p:cSld>
  <p:clrMapOvr>
    <a:masterClrMapping/>
  </p:clrMapOvr>
  <p:transition advTm="4000">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Project Goals:</a:t>
            </a:r>
          </a:p>
        </p:txBody>
      </p:sp>
      <p:sp>
        <p:nvSpPr>
          <p:cNvPr id="3" name="Rectangle 2"/>
          <p:cNvSpPr/>
          <p:nvPr/>
        </p:nvSpPr>
        <p:spPr>
          <a:xfrm>
            <a:off x="395536" y="1196752"/>
            <a:ext cx="8136904" cy="5376152"/>
          </a:xfrm>
          <a:prstGeom prst="rect">
            <a:avLst/>
          </a:prstGeom>
        </p:spPr>
        <p:txBody>
          <a:bodyPr wrap="square">
            <a:spAutoFit/>
          </a:bodyPr>
          <a:lstStyle/>
          <a:p>
            <a:pPr>
              <a:lnSpc>
                <a:spcPct val="150000"/>
              </a:lnSpc>
            </a:pPr>
            <a:r>
              <a:rPr lang="en-US" sz="2900" dirty="0"/>
              <a:t>Our goal with translucent-food is to create a market-leading food delivery application that sets new standards for convenience, reliability, and user satisfaction. By combining innovative technology with a user-centric approach, we aim to transform the way people experience food delivery, making it not just a service but a delightful and memorable culinary journey.</a:t>
            </a:r>
            <a:endParaRPr lang="en-US" sz="2900" dirty="0">
              <a:latin typeface="Times New Roman" pitchFamily="18" charset="0"/>
              <a:cs typeface="Times New Roman" pitchFamily="18" charset="0"/>
            </a:endParaRPr>
          </a:p>
        </p:txBody>
      </p:sp>
    </p:spTree>
    <p:extLst>
      <p:ext uri="{BB962C8B-B14F-4D97-AF65-F5344CB8AC3E}">
        <p14:creationId xmlns:p14="http://schemas.microsoft.com/office/powerpoint/2010/main" val="3309572907"/>
      </p:ext>
    </p:extLst>
  </p:cSld>
  <p:clrMapOvr>
    <a:masterClrMapping/>
  </p:clrMapOvr>
  <p:transition advTm="4000">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4136" y="188640"/>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Conclusion:</a:t>
            </a:r>
          </a:p>
        </p:txBody>
      </p:sp>
      <p:sp>
        <p:nvSpPr>
          <p:cNvPr id="3" name="Rectangle 2"/>
          <p:cNvSpPr/>
          <p:nvPr/>
        </p:nvSpPr>
        <p:spPr>
          <a:xfrm>
            <a:off x="395536" y="1196752"/>
            <a:ext cx="8136904" cy="3706720"/>
          </a:xfrm>
          <a:prstGeom prst="rect">
            <a:avLst/>
          </a:prstGeom>
        </p:spPr>
        <p:txBody>
          <a:bodyPr wrap="square">
            <a:spAutoFit/>
          </a:bodyPr>
          <a:lstStyle/>
          <a:p>
            <a:pPr>
              <a:lnSpc>
                <a:spcPct val="150000"/>
              </a:lnSpc>
            </a:pPr>
            <a:r>
              <a:rPr lang="en-US" sz="3200" dirty="0"/>
              <a:t>Join us on this exciting journey as we embark on the development of translucent-food—a next-generation food delivery application that promises to redefine the way people eat, one delicious meal at a time.</a:t>
            </a:r>
            <a:endParaRPr lang="en-US" sz="2900" dirty="0">
              <a:latin typeface="Times New Roman" pitchFamily="18" charset="0"/>
              <a:cs typeface="Times New Roman" pitchFamily="18" charset="0"/>
            </a:endParaRPr>
          </a:p>
        </p:txBody>
      </p:sp>
    </p:spTree>
    <p:extLst>
      <p:ext uri="{BB962C8B-B14F-4D97-AF65-F5344CB8AC3E}">
        <p14:creationId xmlns:p14="http://schemas.microsoft.com/office/powerpoint/2010/main" val="777976012"/>
      </p:ext>
    </p:extLst>
  </p:cSld>
  <p:clrMapOvr>
    <a:masterClrMapping/>
  </p:clrMapOvr>
  <p:transition advTm="4000">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References/Links used</a:t>
            </a:r>
          </a:p>
        </p:txBody>
      </p:sp>
      <p:sp>
        <p:nvSpPr>
          <p:cNvPr id="3" name="Rectangle 2"/>
          <p:cNvSpPr/>
          <p:nvPr/>
        </p:nvSpPr>
        <p:spPr>
          <a:xfrm>
            <a:off x="395536" y="1196752"/>
            <a:ext cx="8136904" cy="4031873"/>
          </a:xfrm>
          <a:prstGeom prst="rect">
            <a:avLst/>
          </a:prstGeom>
        </p:spPr>
        <p:txBody>
          <a:bodyPr wrap="square">
            <a:spAutoFit/>
          </a:bodyPr>
          <a:lstStyle/>
          <a:p>
            <a:pPr marL="514350" indent="-514350">
              <a:buAutoNum type="arabicPeriod"/>
            </a:pPr>
            <a:r>
              <a:rPr lang="en-US" sz="3200" dirty="0">
                <a:latin typeface="Times New Roman" pitchFamily="18" charset="0"/>
                <a:cs typeface="Times New Roman" pitchFamily="18" charset="0"/>
              </a:rPr>
              <a:t>MDN Web Docs - </a:t>
            </a:r>
            <a:r>
              <a:rPr lang="en-US" sz="3200" dirty="0">
                <a:latin typeface="Times New Roman" pitchFamily="18" charset="0"/>
                <a:cs typeface="Times New Roman" pitchFamily="18" charset="0"/>
                <a:hlinkClick r:id="rId2"/>
              </a:rPr>
              <a:t>https://developer.mozilla.org/en-US/docs/Web</a:t>
            </a:r>
            <a:endParaRPr lang="en-US" sz="3200" dirty="0">
              <a:latin typeface="Times New Roman" pitchFamily="18" charset="0"/>
              <a:cs typeface="Times New Roman" pitchFamily="18" charset="0"/>
            </a:endParaRPr>
          </a:p>
          <a:p>
            <a:pPr marL="514350" indent="-514350">
              <a:buAutoNum type="arabicPeriod"/>
            </a:pPr>
            <a:r>
              <a:rPr lang="en-US" sz="3200" dirty="0">
                <a:latin typeface="Times New Roman" pitchFamily="18" charset="0"/>
                <a:cs typeface="Times New Roman" pitchFamily="18" charset="0"/>
              </a:rPr>
              <a:t>W3Schools - </a:t>
            </a:r>
            <a:r>
              <a:rPr lang="en-US" sz="3200" dirty="0">
                <a:latin typeface="Times New Roman" pitchFamily="18" charset="0"/>
                <a:cs typeface="Times New Roman" pitchFamily="18" charset="0"/>
                <a:hlinkClick r:id="rId3"/>
              </a:rPr>
              <a:t>https://www.w3schools.com/</a:t>
            </a:r>
            <a:endParaRPr lang="en-US" sz="3200" dirty="0">
              <a:latin typeface="Times New Roman" pitchFamily="18" charset="0"/>
              <a:cs typeface="Times New Roman" pitchFamily="18" charset="0"/>
            </a:endParaRPr>
          </a:p>
          <a:p>
            <a:pPr marL="514350" indent="-514350">
              <a:buAutoNum type="arabicPeriod"/>
            </a:pPr>
            <a:r>
              <a:rPr lang="en-US" sz="3200" dirty="0">
                <a:latin typeface="Times New Roman" pitchFamily="18" charset="0"/>
                <a:cs typeface="Times New Roman" pitchFamily="18" charset="0"/>
              </a:rPr>
              <a:t>CSS-Tricks - </a:t>
            </a:r>
            <a:r>
              <a:rPr lang="en-US" sz="3200" dirty="0">
                <a:latin typeface="Times New Roman" pitchFamily="18" charset="0"/>
                <a:cs typeface="Times New Roman" pitchFamily="18" charset="0"/>
                <a:hlinkClick r:id="rId4"/>
              </a:rPr>
              <a:t>https://css-tricks.com/</a:t>
            </a:r>
            <a:endParaRPr lang="en-US" sz="3200" dirty="0">
              <a:latin typeface="Times New Roman" pitchFamily="18" charset="0"/>
              <a:cs typeface="Times New Roman" pitchFamily="18" charset="0"/>
            </a:endParaRPr>
          </a:p>
          <a:p>
            <a:pPr marL="514350" indent="-514350">
              <a:buAutoNum type="arabicPeriod"/>
            </a:pPr>
            <a:r>
              <a:rPr lang="en-US" sz="3200" dirty="0" err="1">
                <a:latin typeface="Times New Roman" pitchFamily="18" charset="0"/>
                <a:cs typeface="Times New Roman" pitchFamily="18" charset="0"/>
              </a:rPr>
              <a:t>Codecademy</a:t>
            </a:r>
            <a:r>
              <a:rPr lang="en-US" sz="3200" dirty="0">
                <a:latin typeface="Times New Roman" pitchFamily="18" charset="0"/>
                <a:cs typeface="Times New Roman" pitchFamily="18" charset="0"/>
              </a:rPr>
              <a:t> - </a:t>
            </a:r>
            <a:r>
              <a:rPr lang="en-US" sz="3200" dirty="0">
                <a:latin typeface="Times New Roman" pitchFamily="18" charset="0"/>
                <a:cs typeface="Times New Roman" pitchFamily="18" charset="0"/>
                <a:hlinkClick r:id="rId5"/>
              </a:rPr>
              <a:t>https://www.codecademy.com/</a:t>
            </a:r>
            <a:endParaRPr lang="en-US" sz="3200" dirty="0">
              <a:latin typeface="Times New Roman" pitchFamily="18" charset="0"/>
              <a:cs typeface="Times New Roman" pitchFamily="18" charset="0"/>
            </a:endParaRPr>
          </a:p>
          <a:p>
            <a:pPr marL="514350" indent="-514350">
              <a:buAutoNum type="arabicPeriod"/>
            </a:pPr>
            <a:r>
              <a:rPr lang="en-US" sz="3200" dirty="0">
                <a:latin typeface="Times New Roman" pitchFamily="18" charset="0"/>
                <a:cs typeface="Times New Roman" pitchFamily="18" charset="0"/>
              </a:rPr>
              <a:t>Stack Overflow - </a:t>
            </a:r>
            <a:r>
              <a:rPr lang="en-US" sz="3200" u="sng" dirty="0">
                <a:solidFill>
                  <a:srgbClr val="0000FF"/>
                </a:solidFill>
                <a:latin typeface="Times New Roman" pitchFamily="18" charset="0"/>
                <a:cs typeface="Times New Roman" pitchFamily="18" charset="0"/>
              </a:rPr>
              <a:t>https://stackoverflow.com/</a:t>
            </a:r>
          </a:p>
        </p:txBody>
      </p:sp>
    </p:spTree>
  </p:cSld>
  <p:clrMapOvr>
    <a:masterClrMapping/>
  </p:clrMapOvr>
  <p:transition advTm="4000">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Table of Contents</a:t>
            </a:r>
            <a:endParaRPr lang="en-US" b="1" dirty="0">
              <a:latin typeface="Times New Roman" pitchFamily="18" charset="0"/>
              <a:cs typeface="Times New Roman" pitchFamily="18" charset="0"/>
            </a:endParaRPr>
          </a:p>
        </p:txBody>
      </p:sp>
      <p:sp>
        <p:nvSpPr>
          <p:cNvPr id="3" name="TextBox 2"/>
          <p:cNvSpPr txBox="1"/>
          <p:nvPr/>
        </p:nvSpPr>
        <p:spPr>
          <a:xfrm>
            <a:off x="323528" y="980728"/>
            <a:ext cx="6912768" cy="5262979"/>
          </a:xfrm>
          <a:prstGeom prst="rect">
            <a:avLst/>
          </a:prstGeom>
          <a:noFill/>
        </p:spPr>
        <p:txBody>
          <a:bodyPr wrap="square" rtlCol="0">
            <a:spAutoFit/>
          </a:bodyPr>
          <a:lstStyle/>
          <a:p>
            <a:pPr>
              <a:buFont typeface="Arial" pitchFamily="34" charset="0"/>
              <a:buChar char="•"/>
            </a:pPr>
            <a:r>
              <a:rPr lang="en-US" sz="2800" dirty="0">
                <a:latin typeface="Times New Roman" pitchFamily="18" charset="0"/>
                <a:cs typeface="Times New Roman" pitchFamily="18" charset="0"/>
              </a:rPr>
              <a:t>Introduction</a:t>
            </a:r>
          </a:p>
          <a:p>
            <a:pPr>
              <a:buFont typeface="Arial" pitchFamily="34" charset="0"/>
              <a:buChar char="•"/>
            </a:pPr>
            <a:r>
              <a:rPr lang="en-US" sz="2800" dirty="0">
                <a:latin typeface="Times New Roman" pitchFamily="18" charset="0"/>
                <a:cs typeface="Times New Roman" pitchFamily="18" charset="0"/>
              </a:rPr>
              <a:t>Problem Statement</a:t>
            </a:r>
          </a:p>
          <a:p>
            <a:pPr>
              <a:buFont typeface="Arial" pitchFamily="34" charset="0"/>
              <a:buChar char="•"/>
            </a:pPr>
            <a:r>
              <a:rPr lang="en-US" sz="2800" dirty="0">
                <a:latin typeface="Times New Roman" pitchFamily="18" charset="0"/>
                <a:cs typeface="Times New Roman" pitchFamily="18" charset="0"/>
              </a:rPr>
              <a:t>Understanding the User Experience</a:t>
            </a:r>
          </a:p>
          <a:p>
            <a:pPr>
              <a:buFont typeface="Arial" pitchFamily="34" charset="0"/>
              <a:buChar char="•"/>
            </a:pPr>
            <a:r>
              <a:rPr lang="en-US" sz="2800" dirty="0">
                <a:latin typeface="Times New Roman" pitchFamily="18" charset="0"/>
                <a:cs typeface="Times New Roman" pitchFamily="18" charset="0"/>
              </a:rPr>
              <a:t>Key Features </a:t>
            </a:r>
          </a:p>
          <a:p>
            <a:pPr>
              <a:buFont typeface="Arial" pitchFamily="34" charset="0"/>
              <a:buChar char="•"/>
            </a:pPr>
            <a:r>
              <a:rPr lang="en-US" sz="2800" dirty="0">
                <a:latin typeface="Times New Roman" pitchFamily="18" charset="0"/>
                <a:cs typeface="Times New Roman" pitchFamily="18" charset="0"/>
              </a:rPr>
              <a:t>Technical Details</a:t>
            </a:r>
          </a:p>
          <a:p>
            <a:pPr>
              <a:buFont typeface="Arial" pitchFamily="34" charset="0"/>
              <a:buChar char="•"/>
            </a:pPr>
            <a:r>
              <a:rPr lang="en-US" sz="2800" dirty="0">
                <a:latin typeface="Times New Roman" pitchFamily="18" charset="0"/>
                <a:cs typeface="Times New Roman" pitchFamily="18" charset="0"/>
              </a:rPr>
              <a:t>Project Highlights</a:t>
            </a:r>
          </a:p>
          <a:p>
            <a:pPr>
              <a:buFont typeface="Arial" pitchFamily="34" charset="0"/>
              <a:buChar char="•"/>
            </a:pPr>
            <a:r>
              <a:rPr lang="en-US" sz="2800" dirty="0">
                <a:latin typeface="Times New Roman" pitchFamily="18" charset="0"/>
                <a:cs typeface="Times New Roman" pitchFamily="18" charset="0"/>
              </a:rPr>
              <a:t>Target Audience</a:t>
            </a:r>
          </a:p>
          <a:p>
            <a:pPr>
              <a:buFont typeface="Arial" pitchFamily="34" charset="0"/>
              <a:buChar char="•"/>
            </a:pPr>
            <a:r>
              <a:rPr lang="en-US" sz="2800" dirty="0">
                <a:latin typeface="Times New Roman" pitchFamily="18" charset="0"/>
                <a:cs typeface="Times New Roman" pitchFamily="18" charset="0"/>
              </a:rPr>
              <a:t>Project goals</a:t>
            </a:r>
          </a:p>
          <a:p>
            <a:pPr>
              <a:buFont typeface="Arial" pitchFamily="34" charset="0"/>
              <a:buChar char="•"/>
            </a:pPr>
            <a:r>
              <a:rPr lang="en-US" sz="2800" dirty="0">
                <a:latin typeface="Times New Roman" pitchFamily="18" charset="0"/>
                <a:cs typeface="Times New Roman" pitchFamily="18" charset="0"/>
              </a:rPr>
              <a:t>Conclusion</a:t>
            </a:r>
          </a:p>
          <a:p>
            <a:pPr>
              <a:buFont typeface="Arial" pitchFamily="34" charset="0"/>
              <a:buChar char="•"/>
            </a:pPr>
            <a:r>
              <a:rPr lang="en-US" sz="2800" dirty="0">
                <a:latin typeface="Times New Roman" pitchFamily="18" charset="0"/>
                <a:cs typeface="Times New Roman" pitchFamily="18" charset="0"/>
              </a:rPr>
              <a:t>References/Links used</a:t>
            </a:r>
          </a:p>
          <a:p>
            <a:pPr>
              <a:buFont typeface="Arial" pitchFamily="34" charset="0"/>
              <a:buChar char="•"/>
            </a:pPr>
            <a:endParaRPr lang="en-US" sz="2800" dirty="0">
              <a:latin typeface="Times New Roman" pitchFamily="18" charset="0"/>
              <a:cs typeface="Times New Roman" pitchFamily="18" charset="0"/>
            </a:endParaRPr>
          </a:p>
          <a:p>
            <a:pPr>
              <a:buFont typeface="Arial" pitchFamily="34" charset="0"/>
              <a:buChar char="•"/>
            </a:pPr>
            <a:endParaRPr lang="en-US" sz="2800" dirty="0">
              <a:latin typeface="Times New Roman" pitchFamily="18" charset="0"/>
              <a:cs typeface="Times New Roman" pitchFamily="18" charset="0"/>
            </a:endParaRPr>
          </a:p>
        </p:txBody>
      </p:sp>
    </p:spTree>
  </p:cSld>
  <p:clrMapOvr>
    <a:masterClrMapping/>
  </p:clrMapOvr>
  <p:transition advTm="4000">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AutoShape 4"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34" name="Picture 10" descr="Thank you cards Images | Free Vectors, Stock Photos &amp; PSD"/>
          <p:cNvPicPr>
            <a:picLocks noChangeAspect="1" noChangeArrowheads="1"/>
          </p:cNvPicPr>
          <p:nvPr/>
        </p:nvPicPr>
        <p:blipFill>
          <a:blip r:embed="rId2" cstate="print"/>
          <a:srcRect/>
          <a:stretch>
            <a:fillRect/>
          </a:stretch>
        </p:blipFill>
        <p:spPr bwMode="auto">
          <a:xfrm>
            <a:off x="0" y="857232"/>
            <a:ext cx="9144000" cy="5786478"/>
          </a:xfrm>
          <a:prstGeom prst="rect">
            <a:avLst/>
          </a:prstGeom>
          <a:noFill/>
        </p:spPr>
      </p:pic>
    </p:spTree>
  </p:cSld>
  <p:clrMapOvr>
    <a:masterClrMapping/>
  </p:clrMapOvr>
  <p:transition advTm="4000">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Introduction</a:t>
            </a:r>
          </a:p>
        </p:txBody>
      </p:sp>
      <p:sp>
        <p:nvSpPr>
          <p:cNvPr id="4" name="TextBox 3">
            <a:extLst>
              <a:ext uri="{FF2B5EF4-FFF2-40B4-BE49-F238E27FC236}">
                <a16:creationId xmlns:a16="http://schemas.microsoft.com/office/drawing/2014/main" id="{6D6BE95E-4B33-19E2-DD4B-814F9F3A325B}"/>
              </a:ext>
            </a:extLst>
          </p:cNvPr>
          <p:cNvSpPr txBox="1"/>
          <p:nvPr/>
        </p:nvSpPr>
        <p:spPr>
          <a:xfrm>
            <a:off x="632844" y="1204992"/>
            <a:ext cx="8043611" cy="4616648"/>
          </a:xfrm>
          <a:prstGeom prst="rect">
            <a:avLst/>
          </a:prstGeom>
          <a:noFill/>
        </p:spPr>
        <p:txBody>
          <a:bodyPr wrap="square" rtlCol="0">
            <a:spAutoFit/>
          </a:bodyPr>
          <a:lstStyle/>
          <a:p>
            <a:pPr>
              <a:lnSpc>
                <a:spcPct val="150000"/>
              </a:lnSpc>
            </a:pPr>
            <a:r>
              <a:rPr lang="en-US" sz="2800" dirty="0"/>
              <a:t>In this project our primary objective is to develop a cutting-edge food delivery application using the powerful React.js framework. Our aim is to revolutionize the way users interact with food delivery services, providing them with an unparalleled experience that seamlessly integrates convenience, choice, and efficiency.</a:t>
            </a:r>
            <a:endParaRPr lang="en-IN" sz="2800" dirty="0"/>
          </a:p>
        </p:txBody>
      </p:sp>
    </p:spTree>
  </p:cSld>
  <p:clrMapOvr>
    <a:masterClrMapping/>
  </p:clrMapOvr>
  <p:transition advTm="4000">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Problem Statement</a:t>
            </a:r>
          </a:p>
        </p:txBody>
      </p:sp>
      <p:sp>
        <p:nvSpPr>
          <p:cNvPr id="7" name="TextBox 6">
            <a:extLst>
              <a:ext uri="{FF2B5EF4-FFF2-40B4-BE49-F238E27FC236}">
                <a16:creationId xmlns:a16="http://schemas.microsoft.com/office/drawing/2014/main" id="{D4B7BFAC-EF74-E442-CD38-C01D9CBAB445}"/>
              </a:ext>
            </a:extLst>
          </p:cNvPr>
          <p:cNvSpPr txBox="1"/>
          <p:nvPr/>
        </p:nvSpPr>
        <p:spPr>
          <a:xfrm>
            <a:off x="467544" y="1340768"/>
            <a:ext cx="8352928" cy="4708981"/>
          </a:xfrm>
          <a:prstGeom prst="rect">
            <a:avLst/>
          </a:prstGeom>
          <a:noFill/>
        </p:spPr>
        <p:txBody>
          <a:bodyPr wrap="square">
            <a:spAutoFit/>
          </a:bodyPr>
          <a:lstStyle/>
          <a:p>
            <a:r>
              <a:rPr lang="en-US" sz="3000" dirty="0"/>
              <a:t>In today's fast-paced world, consumers increasingly rely on food delivery services to satisfy their culinary cravings and convenience needs. However, existing food delivery platforms often fail to provide a seamless and personalized experience that caters to the diverse preferences of modern users. There is a clear opportunity to develop a sophisticated food delivery application that not only streamlines the ordering process but also enhances user engagement and satisfaction.</a:t>
            </a:r>
            <a:endParaRPr lang="en-IN" sz="3000" dirty="0"/>
          </a:p>
        </p:txBody>
      </p:sp>
    </p:spTree>
  </p:cSld>
  <p:clrMapOvr>
    <a:masterClrMapping/>
  </p:clrMapOvr>
  <p:transition advTm="4000">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904656" cy="553998"/>
          </a:xfrm>
          <a:prstGeom prst="rect">
            <a:avLst/>
          </a:prstGeom>
          <a:noFill/>
        </p:spPr>
        <p:txBody>
          <a:bodyPr wrap="square" rtlCol="0">
            <a:spAutoFit/>
          </a:bodyPr>
          <a:lstStyle/>
          <a:p>
            <a:r>
              <a:rPr lang="en-US" sz="3000" dirty="0">
                <a:latin typeface="Times New Roman" pitchFamily="18" charset="0"/>
                <a:cs typeface="Times New Roman" pitchFamily="18" charset="0"/>
              </a:rPr>
              <a:t>Understanding the User Experience:</a:t>
            </a:r>
          </a:p>
        </p:txBody>
      </p:sp>
      <p:sp>
        <p:nvSpPr>
          <p:cNvPr id="4" name="TextBox 3">
            <a:extLst>
              <a:ext uri="{FF2B5EF4-FFF2-40B4-BE49-F238E27FC236}">
                <a16:creationId xmlns:a16="http://schemas.microsoft.com/office/drawing/2014/main" id="{6D6BE95E-4B33-19E2-DD4B-814F9F3A325B}"/>
              </a:ext>
            </a:extLst>
          </p:cNvPr>
          <p:cNvSpPr txBox="1"/>
          <p:nvPr/>
        </p:nvSpPr>
        <p:spPr>
          <a:xfrm>
            <a:off x="632844" y="1204992"/>
            <a:ext cx="8043611" cy="3903504"/>
          </a:xfrm>
          <a:prstGeom prst="rect">
            <a:avLst/>
          </a:prstGeom>
          <a:noFill/>
        </p:spPr>
        <p:txBody>
          <a:bodyPr wrap="square" rtlCol="0">
            <a:spAutoFit/>
          </a:bodyPr>
          <a:lstStyle/>
          <a:p>
            <a:pPr>
              <a:lnSpc>
                <a:spcPct val="150000"/>
              </a:lnSpc>
            </a:pPr>
            <a:r>
              <a:rPr lang="en-US" sz="2800" dirty="0"/>
              <a:t>At the heart of our development process lies a deep understanding of user needs and preferences. We recognize that today's consumers crave convenience and variety, and our app will cater to these desires by offering a wide selection of cuisines and restaurant options, all accessible at their fingertips.</a:t>
            </a:r>
            <a:endParaRPr lang="en-IN" sz="2800" dirty="0"/>
          </a:p>
        </p:txBody>
      </p:sp>
    </p:spTree>
    <p:extLst>
      <p:ext uri="{BB962C8B-B14F-4D97-AF65-F5344CB8AC3E}">
        <p14:creationId xmlns:p14="http://schemas.microsoft.com/office/powerpoint/2010/main" val="1861244269"/>
      </p:ext>
    </p:extLst>
  </p:cSld>
  <p:clrMapOvr>
    <a:masterClrMapping/>
  </p:clrMapOvr>
  <p:transition advTm="4000">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Key Features</a:t>
            </a:r>
          </a:p>
        </p:txBody>
      </p:sp>
      <p:sp>
        <p:nvSpPr>
          <p:cNvPr id="3" name="Rectangle 2"/>
          <p:cNvSpPr/>
          <p:nvPr/>
        </p:nvSpPr>
        <p:spPr>
          <a:xfrm>
            <a:off x="467544" y="1124744"/>
            <a:ext cx="8136904" cy="6001643"/>
          </a:xfrm>
          <a:prstGeom prst="rect">
            <a:avLst/>
          </a:prstGeom>
        </p:spPr>
        <p:txBody>
          <a:bodyPr wrap="square">
            <a:spAutoFit/>
          </a:bodyPr>
          <a:lstStyle/>
          <a:p>
            <a:r>
              <a:rPr lang="en-US" sz="2400" b="1" dirty="0"/>
              <a:t>Intuitive Ordering Interface:</a:t>
            </a:r>
            <a:r>
              <a:rPr lang="en-US" sz="2400" dirty="0"/>
              <a:t> Users can easily browse restaurant menus, customize orders, and place requests with simplicity.</a:t>
            </a:r>
          </a:p>
          <a:p>
            <a:r>
              <a:rPr lang="en-US" sz="2400" b="1" dirty="0"/>
              <a:t>Personalized Recommendations:</a:t>
            </a:r>
            <a:r>
              <a:rPr lang="en-US" sz="2400" dirty="0"/>
              <a:t> Advanced algorithms offer tailored suggestions based on user preferences and order history.</a:t>
            </a:r>
          </a:p>
          <a:p>
            <a:r>
              <a:rPr lang="en-US" sz="2400" b="1" dirty="0"/>
              <a:t>Real-Time Order Tracking:</a:t>
            </a:r>
            <a:r>
              <a:rPr lang="en-US" sz="2400" dirty="0"/>
              <a:t> Users receive updates on order status from confirmation to delivery, ensuring transparency.</a:t>
            </a:r>
          </a:p>
          <a:p>
            <a:r>
              <a:rPr lang="en-US" sz="2400" b="1" dirty="0"/>
              <a:t>Secure Payment Integration:</a:t>
            </a:r>
            <a:r>
              <a:rPr lang="en-US" sz="2400" dirty="0"/>
              <a:t> Multiple payment options with robust security measures for safe transactions.</a:t>
            </a:r>
          </a:p>
          <a:p>
            <a:r>
              <a:rPr lang="en-US" sz="2400" b="1" dirty="0"/>
              <a:t>Rating and Review System:</a:t>
            </a:r>
            <a:r>
              <a:rPr lang="en-US" sz="2400" dirty="0"/>
              <a:t> Users can provide feedback on restaurants and delivery experiences, enhancing trust.</a:t>
            </a:r>
          </a:p>
          <a:p>
            <a:r>
              <a:rPr lang="en-US" sz="2400" b="1" dirty="0"/>
              <a:t>Accessibility and Inclusivity:</a:t>
            </a:r>
            <a:r>
              <a:rPr lang="en-US" sz="2400" dirty="0"/>
              <a:t> Features like screen reader compatibility and adjustable text sizes ensure accessibility for all users.</a:t>
            </a:r>
          </a:p>
          <a:p>
            <a:br>
              <a:rPr lang="en-US" sz="2400" dirty="0"/>
            </a:br>
            <a:endParaRPr lang="en-US" sz="2400" dirty="0">
              <a:latin typeface="Times New Roman" pitchFamily="18" charset="0"/>
              <a:cs typeface="Times New Roman" pitchFamily="18" charset="0"/>
            </a:endParaRPr>
          </a:p>
        </p:txBody>
      </p:sp>
    </p:spTree>
  </p:cSld>
  <p:clrMapOvr>
    <a:masterClrMapping/>
  </p:clrMapOvr>
  <p:transition advTm="4000">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Tech Stack:</a:t>
            </a:r>
          </a:p>
        </p:txBody>
      </p:sp>
      <p:sp>
        <p:nvSpPr>
          <p:cNvPr id="3" name="Rectangle 2"/>
          <p:cNvSpPr/>
          <p:nvPr/>
        </p:nvSpPr>
        <p:spPr>
          <a:xfrm>
            <a:off x="395536" y="1196752"/>
            <a:ext cx="8136904" cy="5262979"/>
          </a:xfrm>
          <a:prstGeom prst="rect">
            <a:avLst/>
          </a:prstGeom>
        </p:spPr>
        <p:txBody>
          <a:bodyPr wrap="square">
            <a:spAutoFit/>
          </a:bodyPr>
          <a:lstStyle/>
          <a:p>
            <a:r>
              <a:rPr lang="en-US" sz="2800" b="1" dirty="0"/>
              <a:t>HTML, CSS, and JavaScript:</a:t>
            </a:r>
            <a:r>
              <a:rPr lang="en-US" sz="2800" dirty="0"/>
              <a:t> Foundational technologies for structuring, styling, and adding interactivity to the user interface, ensuring a seamless and visually appealing experience.</a:t>
            </a:r>
          </a:p>
          <a:p>
            <a:r>
              <a:rPr lang="en-US" sz="2800" b="1" dirty="0"/>
              <a:t>React.js:</a:t>
            </a:r>
            <a:r>
              <a:rPr lang="en-US" sz="2800" dirty="0"/>
              <a:t> Utilizing React.js for frontend development will enable the creation of dynamic and responsive user interfaces, facilitating efficient management of components and state.</a:t>
            </a:r>
          </a:p>
          <a:p>
            <a:r>
              <a:rPr lang="en-US" sz="2800" b="1" dirty="0"/>
              <a:t>APIs:</a:t>
            </a:r>
            <a:r>
              <a:rPr lang="en-US" sz="2800" dirty="0"/>
              <a:t> External APIs can be integrated for additional functionalities such as </a:t>
            </a:r>
            <a:r>
              <a:rPr lang="en-US" sz="2800" dirty="0" err="1"/>
              <a:t>geolocation</a:t>
            </a:r>
            <a:r>
              <a:rPr lang="en-US" sz="2800" dirty="0"/>
              <a:t> services, payment gateways, and accessing restaurant databases, enhancing the app's features and capabilities.</a:t>
            </a:r>
          </a:p>
        </p:txBody>
      </p:sp>
    </p:spTree>
  </p:cSld>
  <p:clrMapOvr>
    <a:masterClrMapping/>
  </p:clrMapOvr>
  <p:transition advTm="4000">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Project Highlights</a:t>
            </a:r>
          </a:p>
        </p:txBody>
      </p:sp>
      <p:sp>
        <p:nvSpPr>
          <p:cNvPr id="3" name="Rectangle 2"/>
          <p:cNvSpPr/>
          <p:nvPr/>
        </p:nvSpPr>
        <p:spPr>
          <a:xfrm>
            <a:off x="395536" y="980728"/>
            <a:ext cx="8136904" cy="5509200"/>
          </a:xfrm>
          <a:prstGeom prst="rect">
            <a:avLst/>
          </a:prstGeom>
        </p:spPr>
        <p:txBody>
          <a:bodyPr wrap="square">
            <a:spAutoFit/>
          </a:bodyPr>
          <a:lstStyle/>
          <a:p>
            <a:r>
              <a:rPr lang="en-US" sz="2200" b="1" dirty="0"/>
              <a:t>Interactive User Experience:</a:t>
            </a:r>
            <a:r>
              <a:rPr lang="en-US" sz="2200" dirty="0"/>
              <a:t> Utilizing React.js for an engaging user interface, enabling seamless browsing and ordering.</a:t>
            </a:r>
          </a:p>
          <a:p>
            <a:r>
              <a:rPr lang="en-US" sz="2200" b="1" dirty="0"/>
              <a:t>Stylish Design:</a:t>
            </a:r>
            <a:r>
              <a:rPr lang="en-US" sz="2200" dirty="0"/>
              <a:t> Employing CSS for an attractive and visually appealing layout.</a:t>
            </a:r>
          </a:p>
          <a:p>
            <a:r>
              <a:rPr lang="en-US" sz="2200" b="1" dirty="0"/>
              <a:t>Structured HTML:</a:t>
            </a:r>
            <a:r>
              <a:rPr lang="en-US" sz="2200" dirty="0"/>
              <a:t> Organizing the page layout for easy navigation and accessibility.</a:t>
            </a:r>
          </a:p>
          <a:p>
            <a:r>
              <a:rPr lang="en-US" sz="2200" b="1" dirty="0"/>
              <a:t>Search with API Integration:</a:t>
            </a:r>
            <a:r>
              <a:rPr lang="en-US" sz="2200" dirty="0"/>
              <a:t> Implementing JavaScript for a powerful search feature, fetching real-time data for accurate results.</a:t>
            </a:r>
          </a:p>
          <a:p>
            <a:r>
              <a:rPr lang="en-US" sz="2200" b="1" dirty="0"/>
              <a:t>Personalized Recommendations:</a:t>
            </a:r>
            <a:r>
              <a:rPr lang="en-US" sz="2200" dirty="0"/>
              <a:t> Providing tailored suggestions based on user preferences and history.</a:t>
            </a:r>
          </a:p>
          <a:p>
            <a:r>
              <a:rPr lang="en-US" sz="2200" b="1" dirty="0"/>
              <a:t>Real-Time Order Tracking:</a:t>
            </a:r>
            <a:r>
              <a:rPr lang="en-US" sz="2200" dirty="0"/>
              <a:t> Enabling users to track orders from confirmation to delivery for transparency.</a:t>
            </a:r>
          </a:p>
          <a:p>
            <a:r>
              <a:rPr lang="en-US" sz="2200" b="1" dirty="0"/>
              <a:t>Secure Payment Integration:</a:t>
            </a:r>
            <a:r>
              <a:rPr lang="en-US" sz="2200" dirty="0"/>
              <a:t> Integrating secure payment gateways for smooth transactions.</a:t>
            </a:r>
          </a:p>
          <a:p>
            <a:r>
              <a:rPr lang="en-US" sz="2200" b="1" dirty="0"/>
              <a:t>Accessibility:</a:t>
            </a:r>
            <a:r>
              <a:rPr lang="en-US" sz="2200" dirty="0"/>
              <a:t> Ensuring accessibility features for all users' convenience and inclusivity.</a:t>
            </a:r>
          </a:p>
        </p:txBody>
      </p:sp>
    </p:spTree>
  </p:cSld>
  <p:clrMapOvr>
    <a:masterClrMapping/>
  </p:clrMapOvr>
  <p:transition advTm="4000">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701627-D279-511A-72C4-1E80D45C80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564" y="1556792"/>
            <a:ext cx="7848872" cy="4447694"/>
          </a:xfrm>
          <a:prstGeom prst="rect">
            <a:avLst/>
          </a:prstGeom>
        </p:spPr>
      </p:pic>
    </p:spTree>
    <p:extLst>
      <p:ext uri="{BB962C8B-B14F-4D97-AF65-F5344CB8AC3E}">
        <p14:creationId xmlns:p14="http://schemas.microsoft.com/office/powerpoint/2010/main" val="771271342"/>
      </p:ext>
    </p:extLst>
  </p:cSld>
  <p:clrMapOvr>
    <a:masterClrMapping/>
  </p:clrMapOvr>
  <p:transition advTm="4000">
    <p:cut/>
  </p:transition>
</p:sld>
</file>

<file path=ppt/theme/theme1.xml><?xml version="1.0" encoding="utf-8"?>
<a:theme xmlns:a="http://schemas.openxmlformats.org/drawingml/2006/main" name="Bubble Sor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670</TotalTime>
  <Words>812</Words>
  <Application>Microsoft Office PowerPoint</Application>
  <PresentationFormat>On-screen Show (4:3)</PresentationFormat>
  <Paragraphs>67</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Arial Black</vt:lpstr>
      <vt:lpstr>Calibri</vt:lpstr>
      <vt:lpstr>Times New Roman</vt:lpstr>
      <vt:lpstr>Bubble Sort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Cricket</dc:title>
  <dc:creator>abc</dc:creator>
  <cp:lastModifiedBy>Janvi Sethi</cp:lastModifiedBy>
  <cp:revision>41</cp:revision>
  <dcterms:created xsi:type="dcterms:W3CDTF">2022-12-12T14:14:34Z</dcterms:created>
  <dcterms:modified xsi:type="dcterms:W3CDTF">2024-05-02T03:57:25Z</dcterms:modified>
</cp:coreProperties>
</file>